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7C16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371600" y="1371600"/>
            <a:ext cx="91440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200" b="1">
                <a:solidFill>
                  <a:srgbClr val="FFFFFF"/>
                </a:solidFill>
              </a:defRPr>
            </a:pPr>
            <a:r>
              <a:t>许愿树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2926080"/>
            <a:ext cx="9144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FFFFFF"/>
                </a:solidFill>
              </a:defRPr>
            </a:pPr>
            <a:r>
              <a:t>数字化许愿平台 | 让每个心愿都有归处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411480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DDEEDD"/>
                </a:solidFill>
              </a:defRPr>
            </a:pPr>
            <a:r>
              <a:t>创业计划书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484632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CCDDCC"/>
                </a:solidFill>
              </a:defRPr>
            </a:pPr>
            <a:r>
              <a:t>2026年6月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商业模式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645920"/>
            <a:ext cx="2560320" cy="4114800"/>
          </a:xfrm>
          <a:prstGeom prst="rect">
            <a:avLst/>
          </a:prstGeom>
          <a:solidFill>
            <a:srgbClr val="F7F8FA"/>
          </a:solidFill>
          <a:ln w="25400">
            <a:solidFill>
              <a:srgbClr val="07C1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28800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07C160"/>
                </a:solidFill>
              </a:defRPr>
            </a:pPr>
            <a:r>
              <a:t>B2B 景区服务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468880"/>
            <a:ext cx="219456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</a:defRPr>
            </a:pPr>
            <a:r>
              <a:t>为景区/寺庙部署专属许愿树</a:t>
            </a:r>
            <a:br/>
            <a:r>
              <a:t>Dashboard 数据分析 + 游客运营</a:t>
            </a:r>
            <a:br/>
            <a:r>
              <a:t>年费模式：5000-50000元/年</a:t>
            </a:r>
          </a:p>
        </p:txBody>
      </p:sp>
      <p:sp>
        <p:nvSpPr>
          <p:cNvPr id="7" name="Rectangle 6"/>
          <p:cNvSpPr/>
          <p:nvPr/>
        </p:nvSpPr>
        <p:spPr>
          <a:xfrm>
            <a:off x="3566160" y="1645920"/>
            <a:ext cx="2560320" cy="4114800"/>
          </a:xfrm>
          <a:prstGeom prst="rect">
            <a:avLst/>
          </a:prstGeom>
          <a:solidFill>
            <a:srgbClr val="F7F8FA"/>
          </a:solidFill>
          <a:ln w="25400">
            <a:solidFill>
              <a:srgbClr val="1989F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3749040" y="1828800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1989FA"/>
                </a:solidFill>
              </a:defRPr>
            </a:pPr>
            <a:r>
              <a:t>增值服务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49040" y="2468880"/>
            <a:ext cx="219456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</a:defRPr>
            </a:pPr>
            <a:r>
              <a:t>许愿证书打印寄送、祈福周边</a:t>
            </a:r>
            <a:br/>
            <a:r>
              <a:t>VIP 会员：更多许愿次数/专属皮肤</a:t>
            </a:r>
            <a:br/>
            <a:r>
              <a:t>AR 许愿体验等创新功能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00800" y="1645920"/>
            <a:ext cx="2560320" cy="4114800"/>
          </a:xfrm>
          <a:prstGeom prst="rect">
            <a:avLst/>
          </a:prstGeom>
          <a:solidFill>
            <a:srgbClr val="F7F8FA"/>
          </a:solidFill>
          <a:ln w="25400">
            <a:solidFill>
              <a:srgbClr val="FF976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583680" y="1828800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FF976A"/>
                </a:solidFill>
              </a:defRPr>
            </a:pPr>
            <a:r>
              <a:t>广告合作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83680" y="2468880"/>
            <a:ext cx="219456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</a:defRPr>
            </a:pPr>
            <a:r>
              <a:t>景区推广位、许愿树冠名赞助</a:t>
            </a:r>
            <a:br/>
            <a:r>
              <a:t>精准 LBS 广告投放</a:t>
            </a:r>
            <a:br/>
            <a:r>
              <a:t>品牌许愿活动定制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235440" y="1645920"/>
            <a:ext cx="2560320" cy="4114800"/>
          </a:xfrm>
          <a:prstGeom prst="rect">
            <a:avLst/>
          </a:prstGeom>
          <a:solidFill>
            <a:srgbClr val="F7F8FA"/>
          </a:solidFill>
          <a:ln w="25400"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418320" y="1828800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8B5CF6"/>
                </a:solidFill>
              </a:defRPr>
            </a:pPr>
            <a:r>
              <a:t>电商导流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418320" y="2468880"/>
            <a:ext cx="219456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</a:defRPr>
            </a:pPr>
            <a:r>
              <a:t>祈福用品推荐、景区门票</a:t>
            </a:r>
            <a:br/>
            <a:r>
              <a:t>旅游保险、纪念品电商</a:t>
            </a:r>
            <a:br/>
            <a:r>
              <a:t>佣金分成 5%-15%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竞争优势分析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645920"/>
            <a:ext cx="1051560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先发优势 — 国内首个专注“许愿”场景的数字化平台，无直接竞品，蓝海市场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AI 壁垒 — 自研 AI 客服“小愿”，基于许愿场景深度优化的大模型应用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技术壁垒 — LBS 地理围栏 + 坐标转换算法 + 图片压缩上传完整方案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生态闭环 — 许愿 -&gt; 记录 -&gt; 分享 -&gt; 回顾 -&gt; 再许愿，完整用户生命周期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数据资产 — 积累许愿数据 + 位置数据 + 用户行为，形成独特洞察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轻量部署 — H5 即开即用无需下载，景区扫码即可推广，获客成本极低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市场推广策略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645920"/>
            <a:ext cx="1051560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线下渗透 — 与知名景区/寺庙合作，在许愿树旁放置引导牌 + 二维码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社交媒体 — 抖音/小红书“许愿打卡”话题运营，UGC 内容传播裂变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渠道合作 — 与旅行社、OTA 平台合作，嵌入旅游行程推荐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裂变增长 — 许愿分享卡片 + 好友祝福功能，社交裂变获客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标杆案例 — 为头部景区免费定制专属许愿树，打造行业标杆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PR 传播 — “国内首个 AI 许愿平台”差异化定位，吸引媒体关注报道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关键运营指标（12个月目标）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828800"/>
            <a:ext cx="3474720" cy="18288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2103120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999999"/>
                </a:solidFill>
              </a:defRPr>
            </a:pPr>
            <a:r>
              <a:t>注册用户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5840" y="2651760"/>
            <a:ext cx="29260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200" b="1">
                <a:solidFill>
                  <a:srgbClr val="07C160"/>
                </a:solidFill>
              </a:defRPr>
            </a:pPr>
            <a:r>
              <a:t>50万+</a:t>
            </a:r>
          </a:p>
        </p:txBody>
      </p:sp>
      <p:sp>
        <p:nvSpPr>
          <p:cNvPr id="7" name="Rectangle 6"/>
          <p:cNvSpPr/>
          <p:nvPr/>
        </p:nvSpPr>
        <p:spPr>
          <a:xfrm>
            <a:off x="4480559" y="1828800"/>
            <a:ext cx="3474720" cy="18288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754879" y="2103120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999999"/>
                </a:solidFill>
              </a:defRPr>
            </a:pPr>
            <a:r>
              <a:t>合作景区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54879" y="2651760"/>
            <a:ext cx="29260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200" b="1">
                <a:solidFill>
                  <a:srgbClr val="07C160"/>
                </a:solidFill>
              </a:defRPr>
            </a:pPr>
            <a:r>
              <a:t>200+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0" y="1828800"/>
            <a:ext cx="3474720" cy="18288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503920" y="2103120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999999"/>
                </a:solidFill>
              </a:defRPr>
            </a:pPr>
            <a:r>
              <a:t>累计许愿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03920" y="2651760"/>
            <a:ext cx="29260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200" b="1">
                <a:solidFill>
                  <a:srgbClr val="07C160"/>
                </a:solidFill>
              </a:defRPr>
            </a:pPr>
            <a:r>
              <a:t>100万+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1520" y="4114800"/>
            <a:ext cx="3474720" cy="18288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05840" y="4389120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999999"/>
                </a:solidFill>
              </a:defRPr>
            </a:pPr>
            <a:r>
              <a:t>月活用户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05840" y="4937760"/>
            <a:ext cx="29260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200" b="1">
                <a:solidFill>
                  <a:srgbClr val="07C160"/>
                </a:solidFill>
              </a:defRPr>
            </a:pPr>
            <a:r>
              <a:t>15万+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480559" y="4114800"/>
            <a:ext cx="3474720" cy="18288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754879" y="4389120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999999"/>
                </a:solidFill>
              </a:defRPr>
            </a:pPr>
            <a:r>
              <a:t>AI 对话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54879" y="4937760"/>
            <a:ext cx="29260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200" b="1">
                <a:solidFill>
                  <a:srgbClr val="07C160"/>
                </a:solidFill>
              </a:defRPr>
            </a:pPr>
            <a:r>
              <a:t>200万+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0" y="4114800"/>
            <a:ext cx="3474720" cy="18288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503920" y="4389120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999999"/>
                </a:solidFill>
              </a:defRPr>
            </a:pPr>
            <a:r>
              <a:t>愿望互动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503920" y="4937760"/>
            <a:ext cx="29260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200" b="1">
                <a:solidFill>
                  <a:srgbClr val="07C160"/>
                </a:solidFill>
              </a:defRPr>
            </a:pPr>
            <a:r>
              <a:t>500万+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财务预测（3年规划）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371600" y="1828800"/>
          <a:ext cx="91440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457200">
                <a:tc>
                  <a:txBody>
                    <a:bodyPr/>
                    <a:lstStyle/>
                    <a:p>
                      <a:pPr algn="ctr">
                        <a:defRPr sz="1600" b="1">
                          <a:solidFill>
                            <a:srgbClr val="FFFFFF"/>
                          </a:solidFill>
                        </a:defRPr>
                      </a:pPr>
                    </a:p>
                  </a:txBody>
                  <a:tcPr>
                    <a:solidFill>
                      <a:srgbClr val="07C1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1">
                          <a:solidFill>
                            <a:srgbClr val="FFFFFF"/>
                          </a:solidFill>
                        </a:defRPr>
                      </a:pPr>
                      <a:r>
                        <a:t>Year 1</a:t>
                      </a:r>
                    </a:p>
                  </a:txBody>
                  <a:tcPr>
                    <a:solidFill>
                      <a:srgbClr val="07C1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1">
                          <a:solidFill>
                            <a:srgbClr val="FFFFFF"/>
                          </a:solidFill>
                        </a:defRPr>
                      </a:pPr>
                      <a:r>
                        <a:t>Year 2</a:t>
                      </a:r>
                    </a:p>
                  </a:txBody>
                  <a:tcPr>
                    <a:solidFill>
                      <a:srgbClr val="07C1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600" b="1">
                          <a:solidFill>
                            <a:srgbClr val="FFFFFF"/>
                          </a:solidFill>
                        </a:defRPr>
                      </a:pPr>
                      <a:r>
                        <a:t>Year 3</a:t>
                      </a:r>
                    </a:p>
                  </a:txBody>
                  <a:tcPr>
                    <a:solidFill>
                      <a:srgbClr val="07C160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07C160"/>
                          </a:solidFill>
                        </a:defRPr>
                      </a:pPr>
                      <a:r>
                        <a:t>合作景区数</a:t>
                      </a:r>
                    </a:p>
                  </a:txBody>
                  <a:tcPr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500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07C160"/>
                          </a:solidFill>
                        </a:defRPr>
                      </a:pPr>
                      <a:r>
                        <a:t>注册用户</a:t>
                      </a:r>
                    </a:p>
                  </a:txBody>
                  <a:tcPr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10万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50万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200万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07C160"/>
                          </a:solidFill>
                        </a:defRPr>
                      </a:pPr>
                      <a:r>
                        <a:t>营收（万元）</a:t>
                      </a:r>
                    </a:p>
                  </a:txBody>
                  <a:tcPr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2000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07C160"/>
                          </a:solidFill>
                        </a:defRPr>
                      </a:pPr>
                      <a:r>
                        <a:t>景区服务收入</a:t>
                      </a:r>
                    </a:p>
                  </a:txBody>
                  <a:tcPr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360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1200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07C160"/>
                          </a:solidFill>
                        </a:defRPr>
                      </a:pPr>
                      <a:r>
                        <a:t>增值服务收入</a:t>
                      </a:r>
                    </a:p>
                  </a:txBody>
                  <a:tcPr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500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07C160"/>
                          </a:solidFill>
                        </a:defRPr>
                      </a:pPr>
                      <a:r>
                        <a:t>广告及其他</a:t>
                      </a:r>
                    </a:p>
                  </a:txBody>
                  <a:tcPr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300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07C160"/>
                          </a:solidFill>
                        </a:defRPr>
                      </a:pPr>
                      <a:r>
                        <a:t>团队规模</a:t>
                      </a:r>
                    </a:p>
                  </a:txBody>
                  <a:tcPr>
                    <a:solidFill>
                      <a:srgbClr val="F7F8F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8-12人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20-30人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400" b="0">
                          <a:solidFill>
                            <a:srgbClr val="333333"/>
                          </a:solidFill>
                        </a:defRPr>
                      </a:pPr>
                      <a:r>
                        <a:t>50-60人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71600" y="594360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7C160"/>
                </a:solidFill>
              </a:defRPr>
            </a:pPr>
            <a:r>
              <a:t>预计 Year 2 实现盈亏平衡，Year 3 净利润率 30%+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发展路线图</a:t>
            </a:r>
          </a:p>
        </p:txBody>
      </p:sp>
      <p:sp>
        <p:nvSpPr>
          <p:cNvPr id="4" name="Rectangle 3"/>
          <p:cNvSpPr/>
          <p:nvPr/>
        </p:nvSpPr>
        <p:spPr>
          <a:xfrm>
            <a:off x="731520" y="1645920"/>
            <a:ext cx="2560320" cy="41148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828800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7C160"/>
                </a:solidFill>
              </a:defRPr>
            </a:pPr>
            <a:r>
              <a:t>Phase 1: MVP 验证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37744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1989FA"/>
                </a:solidFill>
              </a:defRPr>
            </a:pPr>
            <a:r>
              <a:t>2026 Q3-Q4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017520"/>
            <a:ext cx="219456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</a:defRPr>
            </a:pPr>
            <a:r>
              <a:t>核心许愿功能上线</a:t>
            </a:r>
            <a:br/>
            <a:r>
              <a:t>接入 10 家试点景区</a:t>
            </a:r>
            <a:br/>
            <a:r>
              <a:t>验证用户需求与留存</a:t>
            </a:r>
          </a:p>
        </p:txBody>
      </p:sp>
      <p:sp>
        <p:nvSpPr>
          <p:cNvPr id="8" name="Rectangle 7"/>
          <p:cNvSpPr/>
          <p:nvPr/>
        </p:nvSpPr>
        <p:spPr>
          <a:xfrm>
            <a:off x="3566160" y="1645920"/>
            <a:ext cx="2560320" cy="41148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749040" y="1828800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7C160"/>
                </a:solidFill>
              </a:defRPr>
            </a:pPr>
            <a:r>
              <a:t>Phase 2: 规模增长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49040" y="237744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1989FA"/>
                </a:solidFill>
              </a:defRPr>
            </a:pPr>
            <a:r>
              <a:t>2027 Q1-Q2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49040" y="3017520"/>
            <a:ext cx="219456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</a:defRPr>
            </a:pPr>
            <a:r>
              <a:t>50-100 家景区覆盖</a:t>
            </a:r>
            <a:br/>
            <a:r>
              <a:t>AI 客服能力深化</a:t>
            </a:r>
            <a:br/>
            <a:r>
              <a:t>社交分享功能完善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00800" y="1645920"/>
            <a:ext cx="2560320" cy="41148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583680" y="1828800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7C160"/>
                </a:solidFill>
              </a:defRPr>
            </a:pPr>
            <a:r>
              <a:t>Phase 3: 商业化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83680" y="237744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1989FA"/>
                </a:solidFill>
              </a:defRPr>
            </a:pPr>
            <a:r>
              <a:t>2027 Q3-Q4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3017520"/>
            <a:ext cx="219456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</a:defRPr>
            </a:pPr>
            <a:r>
              <a:t>B2B 商业模式落地</a:t>
            </a:r>
            <a:br/>
            <a:r>
              <a:t>增值服务上线运营</a:t>
            </a:r>
            <a:br/>
            <a:r>
              <a:t>实现盈亏平衡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235440" y="1645920"/>
            <a:ext cx="2560320" cy="41148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418320" y="1828800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7C160"/>
                </a:solidFill>
              </a:defRPr>
            </a:pPr>
            <a:r>
              <a:t>Phase 4: 平台化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418320" y="2377440"/>
            <a:ext cx="2194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1989FA"/>
                </a:solidFill>
              </a:defRPr>
            </a:pPr>
            <a:r>
              <a:t>2028+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418320" y="3017520"/>
            <a:ext cx="219456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</a:defRPr>
            </a:pPr>
            <a:r>
              <a:t>平台生态完善</a:t>
            </a:r>
            <a:br/>
            <a:r>
              <a:t>跨行业场景拓展</a:t>
            </a:r>
            <a:br/>
            <a:r>
              <a:t>A 轮融资启动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风险分析与应对策略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828800"/>
            <a:ext cx="4114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1">
                <a:solidFill>
                  <a:srgbClr val="333333"/>
                </a:solidFill>
              </a:defRPr>
            </a:pPr>
            <a:r>
              <a:t>景区合作推进慢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03520" y="1828800"/>
            <a:ext cx="5943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999999"/>
                </a:solidFill>
              </a:defRPr>
            </a:pPr>
            <a:r>
              <a:t>=&gt; 先打造 2-3 个标杆案例，以口碑数据带动商务拓展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2743200"/>
            <a:ext cx="4114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1">
                <a:solidFill>
                  <a:srgbClr val="333333"/>
                </a:solidFill>
              </a:defRPr>
            </a:pPr>
            <a:r>
              <a:t>用户留存不足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03520" y="2743200"/>
            <a:ext cx="5943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999999"/>
                </a:solidFill>
              </a:defRPr>
            </a:pPr>
            <a:r>
              <a:t>=&gt; 通过 AI 客服互动 + 许愿回顾 + 节日推送提升长期留存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3657600"/>
            <a:ext cx="4114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1">
                <a:solidFill>
                  <a:srgbClr val="333333"/>
                </a:solidFill>
              </a:defRPr>
            </a:pPr>
            <a:r>
              <a:t>大厂模仿竞争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03520" y="3657600"/>
            <a:ext cx="5943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999999"/>
                </a:solidFill>
              </a:defRPr>
            </a:pPr>
            <a:r>
              <a:t>=&gt; 深耕许愿垂直场景，积累行业 Know-how 与数据壁垒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4572000"/>
            <a:ext cx="4114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1">
                <a:solidFill>
                  <a:srgbClr val="333333"/>
                </a:solidFill>
              </a:defRPr>
            </a:pPr>
            <a:r>
              <a:t>AI 接口依赖风险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03520" y="4572000"/>
            <a:ext cx="5943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999999"/>
                </a:solidFill>
              </a:defRPr>
            </a:pPr>
            <a:r>
              <a:t>=&gt; 保持多模型适配能力，不绑定单一 AI 供应商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5486400"/>
            <a:ext cx="4114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1">
                <a:solidFill>
                  <a:srgbClr val="333333"/>
                </a:solidFill>
              </a:defRPr>
            </a:pPr>
            <a:r>
              <a:t>数据隐私合规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03520" y="5486400"/>
            <a:ext cx="5943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999999"/>
                </a:solidFill>
              </a:defRPr>
            </a:pPr>
            <a:r>
              <a:t>=&gt; 严格遵循个人信息保护法规，用户数据加密存储，最小化权限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融资计划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645920"/>
            <a:ext cx="10058400" cy="4754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900">
                <a:solidFill>
                  <a:srgbClr val="333333"/>
                </a:solidFill>
              </a:defRPr>
            </a:pPr>
            <a:r>
              <a:t>● 融资轮次：天使轮</a:t>
            </a:r>
          </a:p>
          <a:p>
            <a:pPr>
              <a:spcAft>
                <a:spcPts val="600"/>
              </a:spcAft>
              <a:defRPr sz="1900">
                <a:solidFill>
                  <a:srgbClr val="333333"/>
                </a:solidFill>
              </a:defRPr>
            </a:pPr>
            <a:r>
              <a:t>● 融资金额：300-500 万元</a:t>
            </a:r>
          </a:p>
          <a:p>
            <a:pPr>
              <a:spcAft>
                <a:spcPts val="600"/>
              </a:spcAft>
              <a:defRPr sz="1900">
                <a:solidFill>
                  <a:srgbClr val="333333"/>
                </a:solidFill>
              </a:defRPr>
            </a:pPr>
            <a:r>
              <a:t>● 出让股份：10%-15%</a:t>
            </a:r>
          </a:p>
          <a:p>
            <a:pPr>
              <a:spcAft>
                <a:spcPts val="600"/>
              </a:spcAft>
              <a:defRPr sz="1900">
                <a:solidFill>
                  <a:srgbClr val="333333"/>
                </a:solidFill>
              </a:defRPr>
            </a:pPr>
          </a:p>
          <a:p>
            <a:pPr>
              <a:spcAft>
                <a:spcPts val="600"/>
              </a:spcAft>
              <a:defRPr sz="1900">
                <a:solidFill>
                  <a:srgbClr val="333333"/>
                </a:solidFill>
              </a:defRPr>
            </a:pPr>
            <a:r>
              <a:t>● 资金用途：</a:t>
            </a:r>
          </a:p>
          <a:p>
            <a:pPr>
              <a:spcAft>
                <a:spcPts val="600"/>
              </a:spcAft>
              <a:defRPr sz="1900">
                <a:solidFill>
                  <a:srgbClr val="333333"/>
                </a:solidFill>
              </a:defRPr>
            </a:pPr>
            <a:r>
              <a:t>    40% — 产品研发与 AI 能力建设</a:t>
            </a:r>
          </a:p>
          <a:p>
            <a:pPr>
              <a:spcAft>
                <a:spcPts val="600"/>
              </a:spcAft>
              <a:defRPr sz="1900">
                <a:solidFill>
                  <a:srgbClr val="333333"/>
                </a:solidFill>
              </a:defRPr>
            </a:pPr>
            <a:r>
              <a:t>    30% — 市场拓展与商务合作</a:t>
            </a:r>
          </a:p>
          <a:p>
            <a:pPr>
              <a:spcAft>
                <a:spcPts val="600"/>
              </a:spcAft>
              <a:defRPr sz="1900">
                <a:solidFill>
                  <a:srgbClr val="333333"/>
                </a:solidFill>
              </a:defRPr>
            </a:pPr>
            <a:r>
              <a:t>    20% — 团队扩充（技术 + 运营 + 商务）</a:t>
            </a:r>
          </a:p>
          <a:p>
            <a:pPr>
              <a:spcAft>
                <a:spcPts val="600"/>
              </a:spcAft>
              <a:defRPr sz="1900">
                <a:solidFill>
                  <a:srgbClr val="333333"/>
                </a:solidFill>
              </a:defRPr>
            </a:pPr>
            <a:r>
              <a:t>    10% — 运营储备金</a:t>
            </a:r>
          </a:p>
          <a:p>
            <a:pPr>
              <a:spcAft>
                <a:spcPts val="600"/>
              </a:spcAft>
              <a:defRPr sz="1900">
                <a:solidFill>
                  <a:srgbClr val="333333"/>
                </a:solidFill>
              </a:defRPr>
            </a:pPr>
          </a:p>
          <a:p>
            <a:pPr>
              <a:spcAft>
                <a:spcPts val="600"/>
              </a:spcAft>
              <a:defRPr sz="1900">
                <a:solidFill>
                  <a:srgbClr val="333333"/>
                </a:solidFill>
              </a:defRPr>
            </a:pPr>
            <a:r>
              <a:t>● 核心指标承诺（12个月）：注册用户 50万+ | 合作景区 200+ | 累计许愿 100万+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7C16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371600" y="1828800"/>
            <a:ext cx="9144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</a:defRPr>
            </a:pPr>
            <a:r>
              <a:t>让每一个心愿，都有归处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3200400"/>
            <a:ext cx="9144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DDEEDD"/>
                </a:solidFill>
              </a:defRPr>
            </a:pPr>
            <a:r>
              <a:t>许愿树 — 数字化许愿平台的引领者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457200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FFFFFF"/>
                </a:solidFill>
              </a:defRPr>
            </a:pPr>
            <a:r>
              <a:t>感恩相遇  期待同行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项目背景与痛点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645920"/>
            <a:ext cx="10515600" cy="3657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全国景区寺庙有超过50万棵许愿树，每年参与许愿的游客超过3亿人次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传统许愿方式痛点：愿望写在红布条上，风吹雨淋后损坏丢失，无法长期保存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游客无法回顾自己的愿望，缺乏情感延续和分享传播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景区缺乏数字化运营手段，无法对许愿游客进行二次触达和精细化运营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市场上缺乏专注“许愿”场景的数字化产品，传统许愿仍以实体为主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5760720"/>
            <a:ext cx="109728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7C160"/>
                </a:solidFill>
              </a:defRPr>
            </a:pPr>
            <a:r>
              <a:t>核心洞察：许愿是精神刚需，但缺少一个数字化的承载平台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解决方案：许愿树数字化平台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645920"/>
            <a:ext cx="1051560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LBS 许愿树发现 — 打开手机即可找到附近所有许愿树，实时显示距离与可许愿状态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拍照 + 文字许愿 — 在许愿树附近拍照上传，写下心愿，永久保存云端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AI 智能客服“小愿” — 基于 DeepSeek 大模型，介绍许愿文化、帮助用户一键许愿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愿望广场 — 公开愿望可被浏览点赞，形成情感共鸣和社交互动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位置记忆 — 记录许愿时的 GPS 位置，随时回顾“在哪里许了什么愿”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景区赋能 — 为景区提供游客许愿数据分析，助力精细化运营和二次触达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市场分析与机会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645920"/>
            <a:ext cx="1051560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目标市场：全国 14,000+ A级景区，5,000+ 知名寺庙道观，300+ 历史文化名街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潜在用户：年均国内旅游 50亿+ 人次，景区寺庙游客占比 30% 以上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数字文旅市场 2026年预计突破 8000亿元，年增长率 15%+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移动支付渗透率 86%，用户习惯扫码即用，H5/小程序无需下载安装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竞争格局：目前无头部产品专注“许愿”场景，传统许愿仍以实体为主，蓝海市场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先发优势明显，有 12-18 个月窗口期建立品牌认知和用户基础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9436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07C160"/>
                </a:solidFill>
              </a:defRPr>
            </a:pPr>
            <a:r>
              <a:t>蓝海市场 | 无头部竞品 | 先发优势显著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目标用户画像</a:t>
            </a:r>
          </a:p>
        </p:txBody>
      </p:sp>
      <p:sp>
        <p:nvSpPr>
          <p:cNvPr id="4" name="Rectangle 3"/>
          <p:cNvSpPr/>
          <p:nvPr/>
        </p:nvSpPr>
        <p:spPr>
          <a:xfrm>
            <a:off x="1097280" y="1645920"/>
            <a:ext cx="9601200" cy="100584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371600" y="173736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5A650"/>
                </a:solidFill>
              </a:defRPr>
            </a:pPr>
            <a:r>
              <a:t>年轻游客 (18-35岁)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214884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999999"/>
                </a:solidFill>
              </a:defRPr>
            </a:pPr>
            <a:r>
              <a:t>热爱旅行打卡、喜欢社交分享、对新奇体验有强烈好奇心，愿意为仪式感和情感价值付费</a:t>
            </a:r>
          </a:p>
        </p:txBody>
      </p:sp>
      <p:sp>
        <p:nvSpPr>
          <p:cNvPr id="7" name="Rectangle 6"/>
          <p:cNvSpPr/>
          <p:nvPr/>
        </p:nvSpPr>
        <p:spPr>
          <a:xfrm>
            <a:off x="1097280" y="2834640"/>
            <a:ext cx="9601200" cy="100584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371600" y="292608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5A650"/>
                </a:solidFill>
              </a:defRPr>
            </a:pPr>
            <a:r>
              <a:t>家庭游客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71600" y="333756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999999"/>
                </a:solidFill>
              </a:defRPr>
            </a:pPr>
            <a:r>
              <a:t>带着孩子许愿拍照留念、注重亲子互动，对美好回忆的长期保存有刚需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97280" y="4023360"/>
            <a:ext cx="9601200" cy="100584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371600" y="411480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5A650"/>
                </a:solidFill>
              </a:defRPr>
            </a:pPr>
            <a:r>
              <a:t>信众与香客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71600" y="452628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999999"/>
                </a:solidFill>
              </a:defRPr>
            </a:pPr>
            <a:r>
              <a:t>寺庙/道观常客，有定期许愿还愿习惯，对数字化许愿工具接受度高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97280" y="5212080"/>
            <a:ext cx="9601200" cy="100584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371600" y="5303520"/>
            <a:ext cx="9144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5A650"/>
                </a:solidFill>
              </a:defRPr>
            </a:pPr>
            <a:r>
              <a:t>景区/寺庙运营方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71600" y="571500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999999"/>
                </a:solidFill>
              </a:defRPr>
            </a:pPr>
            <a:r>
              <a:t>需要数字化工具提升游客体验和运营效率，希望通过数据分析优化服务、增加收入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核心功能矩阵</a:t>
            </a:r>
          </a:p>
        </p:txBody>
      </p:sp>
      <p:sp>
        <p:nvSpPr>
          <p:cNvPr id="4" name="Rectangle 3"/>
          <p:cNvSpPr/>
          <p:nvPr/>
        </p:nvSpPr>
        <p:spPr>
          <a:xfrm>
            <a:off x="914400" y="1645920"/>
            <a:ext cx="1920240" cy="32004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2011680"/>
            <a:ext cx="17373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05A650"/>
                </a:solidFill>
              </a:defRPr>
            </a:pPr>
            <a:r>
              <a:t>附近许愿树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5840" y="2651760"/>
            <a:ext cx="173736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999999"/>
                </a:solidFill>
              </a:defRPr>
            </a:pPr>
            <a:r>
              <a:t>GPS 定位 + 天地图</a:t>
            </a:r>
            <a:br/>
            <a:r>
              <a:t>展示距离与范围</a:t>
            </a:r>
          </a:p>
        </p:txBody>
      </p:sp>
      <p:sp>
        <p:nvSpPr>
          <p:cNvPr id="7" name="Rectangle 6"/>
          <p:cNvSpPr/>
          <p:nvPr/>
        </p:nvSpPr>
        <p:spPr>
          <a:xfrm>
            <a:off x="3063240" y="1645920"/>
            <a:ext cx="1920240" cy="32004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3154680" y="2011680"/>
            <a:ext cx="17373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05A650"/>
                </a:solidFill>
              </a:defRPr>
            </a:pPr>
            <a:r>
              <a:t>拍照许愿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54680" y="2651760"/>
            <a:ext cx="173736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999999"/>
                </a:solidFill>
              </a:defRPr>
            </a:pPr>
            <a:r>
              <a:t>拍照 + 标签 + 文字</a:t>
            </a:r>
            <a:br/>
            <a:r>
              <a:t>永久云端保存</a:t>
            </a:r>
          </a:p>
        </p:txBody>
      </p:sp>
      <p:sp>
        <p:nvSpPr>
          <p:cNvPr id="10" name="Rectangle 9"/>
          <p:cNvSpPr/>
          <p:nvPr/>
        </p:nvSpPr>
        <p:spPr>
          <a:xfrm>
            <a:off x="5212080" y="1645920"/>
            <a:ext cx="1920240" cy="32004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303520" y="2011680"/>
            <a:ext cx="17373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05A650"/>
                </a:solidFill>
              </a:defRPr>
            </a:pPr>
            <a:r>
              <a:t>AI 小愿助手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03520" y="2651760"/>
            <a:ext cx="173736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999999"/>
                </a:solidFill>
              </a:defRPr>
            </a:pPr>
            <a:r>
              <a:t>DeepSeek 大模型</a:t>
            </a:r>
            <a:br/>
            <a:r>
              <a:t>智能引导一键许愿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360920" y="1645920"/>
            <a:ext cx="1920240" cy="32004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452360" y="2011680"/>
            <a:ext cx="17373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05A650"/>
                </a:solidFill>
              </a:defRPr>
            </a:pPr>
            <a:r>
              <a:t>愿望广场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52360" y="2651760"/>
            <a:ext cx="173736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999999"/>
                </a:solidFill>
              </a:defRPr>
            </a:pPr>
            <a:r>
              <a:t>公开许愿点赞互动</a:t>
            </a:r>
            <a:br/>
            <a:r>
              <a:t>情感共鸣社区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509760" y="1645920"/>
            <a:ext cx="1920240" cy="320040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0" y="2011680"/>
            <a:ext cx="17373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1">
                <a:solidFill>
                  <a:srgbClr val="05A650"/>
                </a:solidFill>
              </a:defRPr>
            </a:pPr>
            <a:r>
              <a:t>个人中心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601200" y="2651760"/>
            <a:ext cx="173736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999999"/>
                </a:solidFill>
              </a:defRPr>
            </a:pPr>
            <a:r>
              <a:t>许愿记录回顾</a:t>
            </a:r>
            <a:br/>
            <a:r>
              <a:t>位置足迹地图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" y="576072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7C160"/>
                </a:solidFill>
              </a:defRPr>
            </a:pPr>
            <a:r>
              <a:t>H5 移动端 | 扫码即用 | 无需下载安装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产品技术架构</a:t>
            </a:r>
          </a:p>
        </p:txBody>
      </p:sp>
      <p:sp>
        <p:nvSpPr>
          <p:cNvPr id="4" name="Rectangle 3"/>
          <p:cNvSpPr/>
          <p:nvPr/>
        </p:nvSpPr>
        <p:spPr>
          <a:xfrm>
            <a:off x="1097280" y="1645920"/>
            <a:ext cx="9601200" cy="100584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371600" y="173736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5A650"/>
                </a:solidFill>
              </a:defRPr>
            </a:pPr>
            <a:r>
              <a:t>前端层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71600" y="214884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333333"/>
                </a:solidFill>
              </a:defRPr>
            </a:pPr>
            <a:r>
              <a:t>Vue 3 + Vite 8 + Vant 4 / TypeScript + Pinia + Leaflet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0" y="1874519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400" b="0">
                <a:solidFill>
                  <a:srgbClr val="999999"/>
                </a:solidFill>
              </a:defRPr>
            </a:pPr>
            <a:r>
              <a:t>H5 移动端，响应式设计</a:t>
            </a:r>
          </a:p>
        </p:txBody>
      </p:sp>
      <p:sp>
        <p:nvSpPr>
          <p:cNvPr id="8" name="Rectangle 7"/>
          <p:cNvSpPr/>
          <p:nvPr/>
        </p:nvSpPr>
        <p:spPr>
          <a:xfrm>
            <a:off x="1097280" y="2834640"/>
            <a:ext cx="9601200" cy="100584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371600" y="292608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5A650"/>
                </a:solidFill>
              </a:defRPr>
            </a:pPr>
            <a:r>
              <a:t>网关层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333756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333333"/>
                </a:solidFill>
              </a:defRPr>
            </a:pPr>
            <a:r>
              <a:t>Spring Cloud Gateway + Nacos 服务发现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0" y="306324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400" b="0">
                <a:solidFill>
                  <a:srgbClr val="999999"/>
                </a:solidFill>
              </a:defRPr>
            </a:pPr>
            <a:r>
              <a:t>API 路由、认证鉴权、负载均衡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97280" y="4023360"/>
            <a:ext cx="9601200" cy="100584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371600" y="411480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5A650"/>
                </a:solidFill>
              </a:defRPr>
            </a:pPr>
            <a:r>
              <a:t>服务层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71600" y="452628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333333"/>
                </a:solidFill>
              </a:defRPr>
            </a:pPr>
            <a:r>
              <a:t>Spring Boot 3.5 + MyBatis-Plus + Spring AI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72400" y="425196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400" b="0">
                <a:solidFill>
                  <a:srgbClr val="999999"/>
                </a:solidFill>
              </a:defRPr>
            </a:pPr>
            <a:r>
              <a:t>微服务架构，AI 能力集成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97280" y="5212080"/>
            <a:ext cx="9601200" cy="1005840"/>
          </a:xfrm>
          <a:prstGeom prst="rect">
            <a:avLst/>
          </a:prstGeom>
          <a:solidFill>
            <a:srgbClr val="F7F8F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371600" y="530352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5A650"/>
                </a:solidFill>
              </a:defRPr>
            </a:pPr>
            <a:r>
              <a:t>数据层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71600" y="5715000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333333"/>
                </a:solidFill>
              </a:defRPr>
            </a:pPr>
            <a:r>
              <a:t>MySQL 8.0 + Redis + 腾讯云 COS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72400" y="5440680"/>
            <a:ext cx="2743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400" b="0">
                <a:solidFill>
                  <a:srgbClr val="999999"/>
                </a:solidFill>
              </a:defRPr>
            </a:pPr>
            <a:r>
              <a:t>数据持久化、缓存加速、文件存储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AI 智能客服“小愿” — 核心差异化能力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645920"/>
            <a:ext cx="1051560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基于 DeepSeek 大语言模型，支持自然语言多轮对话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介绍许愿树的历史文化、传统习俗、许愿礼仪等知识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一键许愿：AI 整理愿望内容 + 自动匹配标签，用户确认即可创建愿望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JDBC Chat Memory：基于数据库的上下文记忆，对话连贯自然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结合 LBS 位置判断用户是否在许愿范围内，智能引导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工具调用：获取时间、天气等信息，增强交互体验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9436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07C160"/>
                </a:solidFill>
              </a:defRPr>
            </a:pPr>
            <a:r>
              <a:t>AI 赋能 | 从“工具”到“伴侣”的体验升级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45720"/>
          </a:xfrm>
          <a:prstGeom prst="rect">
            <a:avLst/>
          </a:prstGeom>
          <a:solidFill>
            <a:srgbClr val="07C1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457200"/>
            <a:ext cx="10972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5A650"/>
                </a:solidFill>
              </a:defRPr>
            </a:pPr>
            <a:r>
              <a:t>核心技术亮点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645920"/>
            <a:ext cx="1051560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LBS 地理围栏 — GPS (WGS-84) 与 GCJ-02 坐标精准转换，精确判断许愿范围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移动端相机直拍 — 图片压缩 + 实时上传，流畅不卡顿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安全认证体系 — JWT Token + 图形验证码 + 短信登录，安全便捷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AI 上下文记忆 — JDBC Chat Memory 持久化对话，多轮对话保持连贯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微服务架构 — Spring Cloud + Nacos + Gateway，高可用易扩展</a:t>
            </a:r>
          </a:p>
          <a:p>
            <a:pPr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● 响应式 H5 — 天地图瓦片底图适配，流畅的地图交互体验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